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6" r:id="rId2"/>
    <p:sldId id="270" r:id="rId3"/>
    <p:sldId id="257" r:id="rId4"/>
    <p:sldId id="263" r:id="rId5"/>
    <p:sldId id="271" r:id="rId6"/>
    <p:sldId id="272" r:id="rId7"/>
    <p:sldId id="262" r:id="rId8"/>
    <p:sldId id="273" r:id="rId9"/>
    <p:sldId id="274" r:id="rId10"/>
    <p:sldId id="275" r:id="rId11"/>
    <p:sldId id="276" r:id="rId12"/>
    <p:sldId id="267" r:id="rId13"/>
    <p:sldId id="277" r:id="rId14"/>
    <p:sldId id="278" r:id="rId15"/>
    <p:sldId id="266" r:id="rId16"/>
    <p:sldId id="279" r:id="rId17"/>
    <p:sldId id="280" r:id="rId18"/>
    <p:sldId id="258" r:id="rId19"/>
    <p:sldId id="281" r:id="rId20"/>
    <p:sldId id="259" r:id="rId21"/>
    <p:sldId id="264" r:id="rId22"/>
    <p:sldId id="282" r:id="rId23"/>
    <p:sldId id="260" r:id="rId24"/>
    <p:sldId id="261" r:id="rId25"/>
    <p:sldId id="283" r:id="rId26"/>
    <p:sldId id="284" r:id="rId27"/>
    <p:sldId id="265" r:id="rId28"/>
    <p:sldId id="285" r:id="rId29"/>
    <p:sldId id="286" r:id="rId30"/>
    <p:sldId id="269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0"/>
    <p:restoredTop sz="94676"/>
  </p:normalViewPr>
  <p:slideViewPr>
    <p:cSldViewPr snapToGrid="0">
      <p:cViewPr varScale="1">
        <p:scale>
          <a:sx n="114" d="100"/>
          <a:sy n="114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A07F6-6AD1-0944-9656-C54FCCBBFED4}" type="datetimeFigureOut">
              <a:rPr lang="en-US" smtClean="0"/>
              <a:t>7/11/25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47F3FC-05EE-A647-A178-D0FA4C671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57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08C66-EB35-9D40-8659-556DEDADD134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0E47-23EB-6F42-851A-F702F9B91B6F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D9858-5C4E-FE43-B0DB-A9A3E6A8720A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9C61-E41A-8D41-AD0D-308CE16A8F53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5ABEC-2F9F-964F-823A-9FD2D0164740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28D20-9662-0745-A3C0-8A015EA71F5E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7FCE6-699A-E347-87C1-B24328E5A27A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024CA-6340-9B4A-A2C5-C2B4D75FE6F3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63EAC-2C1A-8B4B-A8B9-41C58311CC7A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811F2-5CA9-E440-A60D-1A1AA3BA2024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909A2-5F10-4C4A-A4A9-942963C98B36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9BD41-E197-E542-96F3-AC7DDB19EBA8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4B5EF-2A65-9B4F-AEA8-DF155AA087D6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FE2CA-C6C4-6649-8222-926851AC7683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B28E5-27C0-914C-B2A3-937087C9CE19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05A6B-15B7-874A-A61F-647CBD29D659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CAEBB-6793-2D4F-B2BA-CBF266DD54C5}" type="datetime1">
              <a:rPr lang="en-IN" smtClean="0"/>
              <a:t>12/07/25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4791F-218A-BB0F-3962-C06FF70F1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Crafting clean Java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3621C-AD59-4A17-A064-F46BA770C0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/>
              <a:t>Language features that simplify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01C59-FDF4-BEDE-F489-68EB5BF94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A1DFB-F7A7-C717-5685-C11F8B061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857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AF99E-FEEC-5B82-39E0-490B230C9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43517"/>
            <a:ext cx="10905066" cy="47709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7A8425-6261-7652-C3D6-3C90D6B50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46F1B80-4DED-E455-5A9B-643CAD69B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701984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3A343D-9282-ED83-B7D2-4E495ADF1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849" y="643467"/>
            <a:ext cx="7874301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89A13-DC60-10BD-5419-5133B09E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76BD1B-BC5E-DFDE-424F-3CC10EAD5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17192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A382E-5A9D-B58E-0DD6-49125D95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Compact Number Formatting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DBE3C-1465-B1EC-0596-56EDC6E6D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12</a:t>
            </a:r>
            <a:r>
              <a:rPr lang="en-IN" sz="1700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sz="1700" dirty="0" err="1"/>
              <a:t>getCompactNumberInstance</a:t>
            </a:r>
            <a:r>
              <a:rPr lang="en-IN" sz="1700" dirty="0"/>
              <a:t>()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Formats numbers in a </a:t>
            </a:r>
            <a:r>
              <a:rPr lang="en-IN" sz="1700" b="1" dirty="0"/>
              <a:t>shortened, human-readable</a:t>
            </a:r>
            <a:r>
              <a:rPr lang="en-IN" sz="1700" dirty="0"/>
              <a:t> form (e.g., 1K, 2M)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Eliminates the need for </a:t>
            </a:r>
            <a:r>
              <a:rPr lang="en-IN" sz="1700" b="1" dirty="0"/>
              <a:t>custom number shortening logic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Enhances </a:t>
            </a:r>
            <a:r>
              <a:rPr lang="en-IN" sz="1700" b="1" dirty="0"/>
              <a:t>readability</a:t>
            </a:r>
            <a:r>
              <a:rPr lang="en-IN" sz="1700" dirty="0"/>
              <a:t> in UI and reports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111A17-14D3-D4E8-FE94-CF07E43E8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4C3BBC-FA5E-AFF3-82E2-F352C544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81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DE05A5-E11E-D57F-D0CA-1ED81B22E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815" y="643467"/>
            <a:ext cx="7074370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6473BB-E4A2-B6FA-6A90-0968F638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96CE27-C1A2-7C65-1994-B160011E0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1792912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3EFF6B-996F-D719-9B99-24EDE578A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43517"/>
            <a:ext cx="10905066" cy="47709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4951E1-1A87-5A90-495C-4F1B7573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C2C7664-5515-B7C3-67E6-F0E3478C0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36803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1054C-5582-42E1-D3C9-C594C7B49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Enhanced switch Expressions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26DA0-740D-1E65-466D-966A2E9EF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60000"/>
              </a:lnSpc>
            </a:pPr>
            <a:r>
              <a:rPr lang="en-IN" sz="1700" dirty="0"/>
              <a:t>Introduced as standard in </a:t>
            </a:r>
            <a:r>
              <a:rPr lang="en-IN" sz="1700" b="1" dirty="0"/>
              <a:t>Java 14</a:t>
            </a:r>
            <a:endParaRPr lang="en-IN" sz="1700" dirty="0"/>
          </a:p>
          <a:p>
            <a:pPr>
              <a:lnSpc>
                <a:spcPct val="160000"/>
              </a:lnSpc>
            </a:pPr>
            <a:r>
              <a:rPr lang="en-IN" sz="1700" dirty="0"/>
              <a:t>Allows a switch to be used as an </a:t>
            </a:r>
            <a:r>
              <a:rPr lang="en-IN" sz="1700" b="1" dirty="0"/>
              <a:t>expression</a:t>
            </a:r>
            <a:r>
              <a:rPr lang="en-IN" sz="1700" dirty="0"/>
              <a:t> that returns a value</a:t>
            </a:r>
          </a:p>
          <a:p>
            <a:pPr>
              <a:lnSpc>
                <a:spcPct val="160000"/>
              </a:lnSpc>
            </a:pPr>
            <a:r>
              <a:rPr lang="en-IN" sz="1700" dirty="0"/>
              <a:t>Supports </a:t>
            </a:r>
            <a:r>
              <a:rPr lang="en-IN" sz="1700" b="1" dirty="0"/>
              <a:t>arrow syntax</a:t>
            </a:r>
            <a:r>
              <a:rPr lang="en-IN" sz="1700" dirty="0"/>
              <a:t> (-&gt;) and </a:t>
            </a:r>
            <a:r>
              <a:rPr lang="en-IN" sz="1700" b="1" dirty="0"/>
              <a:t>yield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60000"/>
              </a:lnSpc>
            </a:pPr>
            <a:r>
              <a:rPr lang="en-IN" sz="1700" dirty="0"/>
              <a:t>Eliminates the need for break and fall-through cases</a:t>
            </a:r>
          </a:p>
          <a:p>
            <a:pPr>
              <a:lnSpc>
                <a:spcPct val="160000"/>
              </a:lnSpc>
            </a:pPr>
            <a:r>
              <a:rPr lang="en-IN" sz="1700" dirty="0"/>
              <a:t>Great for returning values directly from switch, improving </a:t>
            </a:r>
            <a:r>
              <a:rPr lang="en-IN" sz="1700" b="1" dirty="0"/>
              <a:t>readability</a:t>
            </a:r>
            <a:r>
              <a:rPr lang="en-IN" sz="1700" dirty="0"/>
              <a:t> and </a:t>
            </a:r>
            <a:r>
              <a:rPr lang="en-IN" sz="1700" b="1" dirty="0"/>
              <a:t>maintainability</a:t>
            </a:r>
            <a:endParaRPr lang="en-IN" sz="17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AA564F-B7D0-8B7D-65B4-697E5540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D87A29-91BB-0945-87B8-CABF0E76D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2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98083C-A929-A7A3-F491-C1A720359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989" y="643467"/>
            <a:ext cx="6652021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804C65-DCA0-11A1-DAFF-59E9EC1A1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44340C3-1EDB-4B38-5F72-E40141A3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349481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2F2A5B-3883-CE1C-54BC-DF59F1FFF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16254"/>
            <a:ext cx="10905066" cy="482549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170C98-21B6-A800-1E8C-827EA2DB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143025-110A-FE30-A652-1AF0805E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1928009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93173-B88C-0610-EAF7-1DD029F64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4633466" cy="1280890"/>
          </a:xfrm>
        </p:spPr>
        <p:txBody>
          <a:bodyPr>
            <a:normAutofit/>
          </a:bodyPr>
          <a:lstStyle/>
          <a:p>
            <a:r>
              <a:rPr lang="en-US" b="1" dirty="0"/>
              <a:t>Text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01C1D-C630-46C1-5B39-47182A712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1351" y="1824525"/>
            <a:ext cx="8753013" cy="37727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/>
              <a:t>What: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15</a:t>
            </a:r>
            <a:r>
              <a:rPr lang="en-IN" sz="1700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Allows writing </a:t>
            </a:r>
            <a:r>
              <a:rPr lang="en-IN" sz="1700" b="1" dirty="0"/>
              <a:t>multi-line strings</a:t>
            </a:r>
            <a:r>
              <a:rPr lang="en-IN" sz="1700" dirty="0"/>
              <a:t> using the </a:t>
            </a:r>
            <a:r>
              <a:rPr lang="en-IN" sz="1700" b="1" dirty="0"/>
              <a:t>"""</a:t>
            </a:r>
            <a:r>
              <a:rPr lang="en-IN" sz="1700" dirty="0"/>
              <a:t> syntax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Improves </a:t>
            </a:r>
            <a:r>
              <a:rPr lang="en-IN" sz="1700" b="1" dirty="0"/>
              <a:t>readability</a:t>
            </a:r>
            <a:r>
              <a:rPr lang="en-IN" sz="1700" dirty="0"/>
              <a:t> of JSON, SQL, XML, and HTML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13ABC-ED49-8D16-23C5-B6171E739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E40B2C-EAA9-4E4B-C51D-4A997A2E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76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044B3B-90B2-6A58-5F94-82E9AC004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315" y="643467"/>
            <a:ext cx="8103369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FA2CC2-2E28-3E44-A803-30CCEC5FB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34ACD6-2581-0835-117A-341D97777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3993391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44C97-903A-53ED-98A2-5F9183AEA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37788" y="6492875"/>
            <a:ext cx="7619999" cy="365125"/>
          </a:xfrm>
        </p:spPr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E151BA-EDE6-F261-0C8E-67FF50C80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0963D2-C2E9-141B-B0FB-CDBDB92F0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334" y="279297"/>
            <a:ext cx="5917754" cy="6221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772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3007-6D2C-B22C-7178-815602703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Records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DB302-348D-10FF-B9F3-05DA7CEF2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b="1" dirty="0"/>
              <a:t>What:</a:t>
            </a:r>
          </a:p>
          <a:p>
            <a:pPr>
              <a:lnSpc>
                <a:spcPct val="150000"/>
              </a:lnSpc>
            </a:pPr>
            <a:r>
              <a:rPr lang="en-IN" dirty="0"/>
              <a:t>Introduced in </a:t>
            </a:r>
            <a:r>
              <a:rPr lang="en-IN" b="1" dirty="0"/>
              <a:t>Java 16</a:t>
            </a:r>
            <a:r>
              <a:rPr lang="en-IN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dirty="0"/>
              <a:t>Compact syntax for declaring </a:t>
            </a:r>
            <a:r>
              <a:rPr lang="en-IN" b="1" dirty="0"/>
              <a:t>immutable data carriers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Auto-generates: Constructor, Getters, equals(), </a:t>
            </a:r>
            <a:r>
              <a:rPr lang="en-IN" dirty="0" err="1"/>
              <a:t>hashCode</a:t>
            </a:r>
            <a:r>
              <a:rPr lang="en-IN" dirty="0"/>
              <a:t>(), </a:t>
            </a:r>
            <a:r>
              <a:rPr lang="en-IN" dirty="0" err="1"/>
              <a:t>toString</a:t>
            </a:r>
            <a:r>
              <a:rPr lang="en-IN" dirty="0"/>
              <a:t>()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b="1" dirty="0"/>
              <a:t>Why:</a:t>
            </a:r>
          </a:p>
          <a:p>
            <a:pPr>
              <a:lnSpc>
                <a:spcPct val="150000"/>
              </a:lnSpc>
            </a:pPr>
            <a:r>
              <a:rPr lang="en-IN" dirty="0"/>
              <a:t>Eliminates </a:t>
            </a:r>
            <a:r>
              <a:rPr lang="en-IN" b="1" dirty="0"/>
              <a:t>boilerplate code</a:t>
            </a:r>
            <a:r>
              <a:rPr lang="en-IN" dirty="0"/>
              <a:t> in POJOs</a:t>
            </a:r>
          </a:p>
          <a:p>
            <a:pPr>
              <a:lnSpc>
                <a:spcPct val="150000"/>
              </a:lnSpc>
            </a:pPr>
            <a:r>
              <a:rPr lang="en-IN" dirty="0"/>
              <a:t>Enhances </a:t>
            </a:r>
            <a:r>
              <a:rPr lang="en-IN" b="1" dirty="0"/>
              <a:t>readability</a:t>
            </a:r>
            <a:r>
              <a:rPr lang="en-IN" dirty="0"/>
              <a:t> and </a:t>
            </a:r>
            <a:r>
              <a:rPr lang="en-IN" b="1" dirty="0"/>
              <a:t>intent clarity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Ideal for </a:t>
            </a:r>
            <a:r>
              <a:rPr lang="en-IN" b="1" dirty="0"/>
              <a:t>DTOs</a:t>
            </a:r>
            <a:r>
              <a:rPr lang="en-IN" dirty="0"/>
              <a:t>, </a:t>
            </a:r>
            <a:r>
              <a:rPr lang="en-IN" b="1" dirty="0"/>
              <a:t>event models</a:t>
            </a:r>
            <a:r>
              <a:rPr lang="en-IN" dirty="0"/>
              <a:t>, and </a:t>
            </a:r>
            <a:r>
              <a:rPr lang="en-IN" b="1" dirty="0"/>
              <a:t>value objects</a:t>
            </a:r>
            <a:endParaRPr lang="en-IN" dirty="0"/>
          </a:p>
          <a:p>
            <a:pPr marL="0" indent="0">
              <a:buNone/>
            </a:pPr>
            <a:endParaRPr lang="en-IN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F667C-45F9-20BE-61B0-787274095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E5640B-5B1C-72F6-89C7-8C672BA17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58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5C85-8B72-D5C6-E75C-D68F1A460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Pattern Matching for </a:t>
            </a:r>
            <a:r>
              <a:rPr lang="en-IN" b="1" dirty="0" err="1"/>
              <a:t>instanceof</a:t>
            </a:r>
            <a:br>
              <a:rPr lang="en-IN" b="1" dirty="0"/>
            </a:br>
            <a:r>
              <a:rPr lang="en-IN" b="1" dirty="0"/>
              <a:t>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8F4F4-633F-BDC2-541D-E9E3E653C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16</a:t>
            </a:r>
            <a:r>
              <a:rPr lang="en-IN" sz="1700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Allows type check and cast in a </a:t>
            </a:r>
            <a:r>
              <a:rPr lang="en-IN" sz="1700" b="1" dirty="0"/>
              <a:t>single step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Simplifies the usage of </a:t>
            </a:r>
            <a:r>
              <a:rPr lang="en-IN" sz="1700" dirty="0" err="1"/>
              <a:t>instanceof</a:t>
            </a:r>
            <a:r>
              <a:rPr lang="en-IN" sz="1700" dirty="0"/>
              <a:t> with pattern binding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Removes </a:t>
            </a:r>
            <a:r>
              <a:rPr lang="en-IN" sz="1700" b="1" dirty="0"/>
              <a:t>redundant casting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Improves </a:t>
            </a:r>
            <a:r>
              <a:rPr lang="en-IN" sz="1700" b="1" dirty="0"/>
              <a:t>code clarity</a:t>
            </a:r>
            <a:r>
              <a:rPr lang="en-IN" sz="1700" dirty="0"/>
              <a:t> and </a:t>
            </a:r>
            <a:r>
              <a:rPr lang="en-IN" sz="1700" b="1" dirty="0"/>
              <a:t>safety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Enables more </a:t>
            </a:r>
            <a:r>
              <a:rPr lang="en-IN" sz="1700" b="1" dirty="0"/>
              <a:t>concise</a:t>
            </a:r>
            <a:r>
              <a:rPr lang="en-IN" sz="1700" dirty="0"/>
              <a:t> and </a:t>
            </a:r>
            <a:r>
              <a:rPr lang="en-IN" sz="1700" b="1" dirty="0"/>
              <a:t>readable</a:t>
            </a:r>
            <a:r>
              <a:rPr lang="en-IN" sz="1700" dirty="0"/>
              <a:t> conditional logic</a:t>
            </a:r>
          </a:p>
          <a:p>
            <a:pPr>
              <a:lnSpc>
                <a:spcPct val="150000"/>
              </a:lnSpc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BDBAB2-8D03-4195-3F8E-A209083BF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976D9-65AC-7982-3561-28934D48C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88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4CF43-AFD6-9D3E-C365-D1977B179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028" y="643467"/>
            <a:ext cx="7477943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DCCA0B-E1B3-59EA-CC98-3149FAAB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1B418B-2523-1AB0-B588-A5C40E9AB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948909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2FC9E-195A-5659-FD14-AC132520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Sealed Types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D33D-A58F-954E-98F3-F952F9A9C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b="1" dirty="0"/>
              <a:t>What</a:t>
            </a:r>
            <a:r>
              <a:rPr lang="en-IN" dirty="0"/>
              <a:t>:</a:t>
            </a:r>
          </a:p>
          <a:p>
            <a:pPr>
              <a:lnSpc>
                <a:spcPct val="150000"/>
              </a:lnSpc>
            </a:pPr>
            <a:r>
              <a:rPr lang="en-IN" dirty="0"/>
              <a:t>Introduced in </a:t>
            </a:r>
            <a:r>
              <a:rPr lang="en-IN" b="1" dirty="0"/>
              <a:t>Java 17 (standard)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Allow a class or interface to </a:t>
            </a:r>
            <a:r>
              <a:rPr lang="en-IN" b="1" dirty="0"/>
              <a:t>restrict which other classes</a:t>
            </a:r>
            <a:r>
              <a:rPr lang="en-IN" dirty="0"/>
              <a:t> may extend or implement it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Why</a:t>
            </a:r>
            <a:r>
              <a:rPr lang="en-US" dirty="0"/>
              <a:t>:</a:t>
            </a:r>
          </a:p>
          <a:p>
            <a:pPr>
              <a:lnSpc>
                <a:spcPct val="150000"/>
              </a:lnSpc>
            </a:pPr>
            <a:r>
              <a:rPr lang="en-IN" dirty="0"/>
              <a:t>Provide </a:t>
            </a:r>
            <a:r>
              <a:rPr lang="en-IN" b="1" dirty="0"/>
              <a:t>explicit control</a:t>
            </a:r>
            <a:r>
              <a:rPr lang="en-IN" dirty="0"/>
              <a:t> over type hierarchies</a:t>
            </a:r>
          </a:p>
          <a:p>
            <a:pPr>
              <a:lnSpc>
                <a:spcPct val="150000"/>
              </a:lnSpc>
            </a:pPr>
            <a:r>
              <a:rPr lang="en-IN" dirty="0"/>
              <a:t>Improve </a:t>
            </a:r>
            <a:r>
              <a:rPr lang="en-IN" b="1" dirty="0"/>
              <a:t>code safety</a:t>
            </a:r>
            <a:r>
              <a:rPr lang="en-IN" dirty="0"/>
              <a:t> and </a:t>
            </a:r>
            <a:r>
              <a:rPr lang="en-IN" b="1" dirty="0"/>
              <a:t>intent clarity</a:t>
            </a:r>
            <a:endParaRPr lang="en-I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3DD3-6219-2BE3-F984-011BB852B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CC3A12-7B16-7BB1-82BA-40BE3BD6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77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D195C-8807-28BA-EBA9-67BB85BB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Pattern Matching for switch 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F8E69-0FCB-4458-246D-0537B00A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Standardized in </a:t>
            </a:r>
            <a:r>
              <a:rPr lang="en-IN" sz="1700" b="1" dirty="0"/>
              <a:t>Java 21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Enhances the switch to support </a:t>
            </a:r>
            <a:r>
              <a:rPr lang="en-IN" sz="1700" b="1" dirty="0"/>
              <a:t>type patterns and guarded patterns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Works with objects, records(</a:t>
            </a:r>
            <a:r>
              <a:rPr lang="en-IN" sz="1700" dirty="0" err="1"/>
              <a:t>Stadardized</a:t>
            </a:r>
            <a:r>
              <a:rPr lang="en-IN" sz="1700" dirty="0"/>
              <a:t> in </a:t>
            </a:r>
            <a:r>
              <a:rPr lang="en-IN" sz="1700" b="1" dirty="0"/>
              <a:t>Java 22</a:t>
            </a:r>
            <a:r>
              <a:rPr lang="en-IN" sz="1700" dirty="0"/>
              <a:t>), and sealed types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Makes the switch more </a:t>
            </a:r>
            <a:r>
              <a:rPr lang="en-IN" sz="1700" b="1" dirty="0"/>
              <a:t>powerful and expressive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Eliminates the need for multiple if-else </a:t>
            </a:r>
            <a:r>
              <a:rPr lang="en-IN" sz="1700" dirty="0" err="1"/>
              <a:t>instanceof</a:t>
            </a:r>
            <a:r>
              <a:rPr lang="en-IN" sz="1700" dirty="0"/>
              <a:t> blocks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B8529-DBB7-F723-13B0-734C08BDF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D260B-0C88-A7C1-02BB-FF5DA03E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3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1D049E-2C7B-4131-B81E-E5B643BD6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35463-D121-4B16-AB61-D492DD3F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1EACD-26E2-E6DF-D9DA-C497944A81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0" r="2157"/>
          <a:stretch>
            <a:fillRect/>
          </a:stretch>
        </p:blipFill>
        <p:spPr>
          <a:xfrm>
            <a:off x="1143955" y="643467"/>
            <a:ext cx="9904089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823BA5-44D7-D5CE-8208-F4525CF6A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25</a:t>
            </a:fld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B1D680-96BA-531E-7BA2-04D43BCA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0879371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1D049E-2C7B-4131-B81E-E5B643BD6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35463-D121-4B16-AB61-D492DD3F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42C7F8-07CA-8AF1-96A7-144A983508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58" b="5001"/>
          <a:stretch>
            <a:fillRect/>
          </a:stretch>
        </p:blipFill>
        <p:spPr>
          <a:xfrm>
            <a:off x="1143918" y="643467"/>
            <a:ext cx="9904163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A213E9-BBD7-88FB-25C0-522A41BF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26</a:t>
            </a:fld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78203DC-5113-58A8-4EA1-A33A674B6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3307064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C86C1-55A4-ABB0-D3D2-F8881E6D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Stream Gatherers 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A6B4E-1CFA-7E3F-5D33-E32C4E01F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24</a:t>
            </a:r>
            <a:r>
              <a:rPr lang="en-IN" sz="1700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Allows creation of </a:t>
            </a:r>
            <a:r>
              <a:rPr lang="en-IN" sz="1700" b="1" dirty="0"/>
              <a:t>custom intermediate operations</a:t>
            </a:r>
            <a:endParaRPr lang="en-IN" sz="1700" dirty="0"/>
          </a:p>
          <a:p>
            <a:pPr marL="0" indent="0">
              <a:lnSpc>
                <a:spcPct val="150000"/>
              </a:lnSpc>
              <a:buNone/>
            </a:pPr>
            <a:r>
              <a:rPr lang="en-IN" sz="1700" dirty="0"/>
              <a:t>	(e.g., windowing, grouping, filtering with memory)</a:t>
            </a:r>
            <a:br>
              <a:rPr lang="en-IN" sz="1700" dirty="0"/>
            </a:b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Expands the </a:t>
            </a:r>
            <a:r>
              <a:rPr lang="en-IN" sz="1700" b="1" dirty="0"/>
              <a:t>flexibility of Stream pipelines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Enables </a:t>
            </a:r>
            <a:r>
              <a:rPr lang="en-IN" sz="1700" b="1" dirty="0"/>
              <a:t>stateful</a:t>
            </a:r>
            <a:r>
              <a:rPr lang="en-IN" sz="1700" dirty="0"/>
              <a:t>, </a:t>
            </a:r>
            <a:r>
              <a:rPr lang="en-IN" sz="1700" b="1" dirty="0"/>
              <a:t>composable</a:t>
            </a:r>
            <a:r>
              <a:rPr lang="en-IN" sz="1700" dirty="0"/>
              <a:t>, and </a:t>
            </a:r>
            <a:r>
              <a:rPr lang="en-IN" sz="1700" b="1" dirty="0"/>
              <a:t>reusable</a:t>
            </a:r>
            <a:r>
              <a:rPr lang="en-IN" sz="1700" dirty="0"/>
              <a:t> stream operations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Promotes </a:t>
            </a:r>
            <a:r>
              <a:rPr lang="en-IN" sz="1700" b="1" dirty="0"/>
              <a:t>cleaner code</a:t>
            </a:r>
            <a:r>
              <a:rPr lang="en-IN" sz="1700" dirty="0"/>
              <a:t> for complex stream transformations</a:t>
            </a:r>
          </a:p>
          <a:p>
            <a:pPr>
              <a:lnSpc>
                <a:spcPct val="150000"/>
              </a:lnSpc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B107C-C932-4479-C682-1486E924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C38C1D-EAF0-6BF0-28C3-10A5B6C9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81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1D049E-2C7B-4131-B81E-E5B643BD6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35463-D121-4B16-AB61-D492DD3F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34A9B-1BB4-24D8-121B-0CC9E4593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39047"/>
            <a:ext cx="10905066" cy="517990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32F889-F8E2-5B8B-6288-9FCE0466A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28</a:t>
            </a:fld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C06EF2-837C-0625-59C8-FA087855D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35732660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1D049E-2C7B-4131-B81E-E5B643BD6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35463-D121-4B16-AB61-D492DD3F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5E133-94F4-AFCC-512E-5DD33660C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228" y="643467"/>
            <a:ext cx="8377543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ECFED7-21AF-FD8F-C8F9-E152C8E03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29</a:t>
            </a:fld>
            <a:endParaRPr lang="en-US" sz="90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46E85-9EF5-8CB1-1BD7-866622816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>
                <a:solidFill>
                  <a:schemeClr val="tx1"/>
                </a:solidFill>
              </a:rPr>
              <a:t>www.linkedin.com</a:t>
            </a:r>
            <a:r>
              <a:rPr lang="en-US" dirty="0">
                <a:solidFill>
                  <a:schemeClr val="tx1"/>
                </a:solidFill>
              </a:rPr>
              <a:t>/in/</a:t>
            </a:r>
            <a:r>
              <a:rPr lang="en-US" dirty="0" err="1">
                <a:solidFill>
                  <a:schemeClr val="tx1"/>
                </a:solidFill>
              </a:rPr>
              <a:t>sumanth</a:t>
            </a:r>
            <a:r>
              <a:rPr lang="en-US" dirty="0">
                <a:solidFill>
                  <a:schemeClr val="tx1"/>
                </a:solidFill>
              </a:rPr>
              <a:t>-k-</a:t>
            </a:r>
            <a:r>
              <a:rPr lang="en-US" dirty="0" err="1">
                <a:solidFill>
                  <a:schemeClr val="tx1"/>
                </a:solidFill>
              </a:rPr>
              <a:t>srivarma</a:t>
            </a:r>
            <a:r>
              <a:rPr lang="en-US" dirty="0">
                <a:solidFill>
                  <a:schemeClr val="tx1"/>
                </a:solidFill>
              </a:rPr>
              <a:t>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29349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6E7C-4EAB-7873-2ECC-DBA05D2AD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What is Clean Java &amp; Why Refactor?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5A67A-8FF1-2CD7-7091-56AF43E69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0002" y="1540189"/>
            <a:ext cx="8915400" cy="377762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600" b="1" dirty="0"/>
              <a:t>What is Clean Java?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Code that is </a:t>
            </a:r>
            <a:r>
              <a:rPr lang="en-IN" sz="1600" b="1" dirty="0"/>
              <a:t>readable</a:t>
            </a:r>
            <a:r>
              <a:rPr lang="en-IN" sz="1600" dirty="0"/>
              <a:t>, </a:t>
            </a:r>
            <a:r>
              <a:rPr lang="en-IN" sz="1600" b="1" dirty="0"/>
              <a:t>maintainable</a:t>
            </a:r>
            <a:r>
              <a:rPr lang="en-IN" sz="1600" dirty="0"/>
              <a:t>, and </a:t>
            </a:r>
            <a:r>
              <a:rPr lang="en-IN" sz="1600" b="1" dirty="0"/>
              <a:t>expressive</a:t>
            </a:r>
            <a:endParaRPr lang="en-IN" sz="1600" dirty="0"/>
          </a:p>
          <a:p>
            <a:pPr>
              <a:lnSpc>
                <a:spcPct val="150000"/>
              </a:lnSpc>
            </a:pPr>
            <a:r>
              <a:rPr lang="en-IN" sz="1600" dirty="0"/>
              <a:t>Follows </a:t>
            </a:r>
            <a:r>
              <a:rPr lang="en-IN" sz="1600" b="1" dirty="0"/>
              <a:t>minimalism</a:t>
            </a:r>
            <a:r>
              <a:rPr lang="en-IN" sz="1600" dirty="0"/>
              <a:t>: avoids unnecessary complexity or duplication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Emphasizes </a:t>
            </a:r>
            <a:r>
              <a:rPr lang="en-IN" sz="1600" b="1" dirty="0"/>
              <a:t>clarity of intent</a:t>
            </a:r>
            <a:r>
              <a:rPr lang="en-IN" sz="1600" dirty="0"/>
              <a:t> over cleverness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Enables easier </a:t>
            </a:r>
            <a:r>
              <a:rPr lang="en-IN" sz="1600" b="1" dirty="0"/>
              <a:t>testing</a:t>
            </a:r>
            <a:r>
              <a:rPr lang="en-IN" sz="1600" dirty="0"/>
              <a:t>, </a:t>
            </a:r>
            <a:r>
              <a:rPr lang="en-IN" sz="1600" b="1" dirty="0"/>
              <a:t>debugging</a:t>
            </a:r>
            <a:r>
              <a:rPr lang="en-IN" sz="1600" dirty="0"/>
              <a:t>, and </a:t>
            </a:r>
            <a:r>
              <a:rPr lang="en-IN" sz="1600" b="1" dirty="0"/>
              <a:t>onboarding</a:t>
            </a:r>
          </a:p>
          <a:p>
            <a:pPr marL="0" indent="0">
              <a:lnSpc>
                <a:spcPct val="150000"/>
              </a:lnSpc>
              <a:buNone/>
            </a:pPr>
            <a:endParaRPr lang="en-IN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IN" sz="1600" b="1" dirty="0"/>
              <a:t>Why Craft Clean Java with Refactoring?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Legacy code often suffers from </a:t>
            </a:r>
            <a:r>
              <a:rPr lang="en-IN" sz="1600" b="1" dirty="0"/>
              <a:t>boilerplate</a:t>
            </a:r>
            <a:r>
              <a:rPr lang="en-IN" sz="1600" dirty="0"/>
              <a:t> and </a:t>
            </a:r>
            <a:r>
              <a:rPr lang="en-IN" sz="1600" b="1" dirty="0"/>
              <a:t>verbosity</a:t>
            </a:r>
            <a:endParaRPr lang="en-IN" sz="1600" dirty="0"/>
          </a:p>
          <a:p>
            <a:pPr>
              <a:lnSpc>
                <a:spcPct val="150000"/>
              </a:lnSpc>
            </a:pPr>
            <a:r>
              <a:rPr lang="en-IN" sz="1600" dirty="0"/>
              <a:t>Evolving Java features offer </a:t>
            </a:r>
            <a:r>
              <a:rPr lang="en-IN" sz="1600" b="1" dirty="0"/>
              <a:t>language-level improvements</a:t>
            </a:r>
            <a:endParaRPr lang="en-IN" sz="1600" dirty="0"/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AA005F-1200-9310-A7CC-3B40C1F59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450234-F9E9-290A-9304-E9E1933B0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857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04E7ED-8E0D-F7D5-F2FF-15A86753B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66DFDB-9679-C27F-8336-363EA7749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88B6FE-72BE-4F02-9284-E35C08E11EE0}"/>
              </a:ext>
            </a:extLst>
          </p:cNvPr>
          <p:cNvSpPr txBox="1"/>
          <p:nvPr/>
        </p:nvSpPr>
        <p:spPr>
          <a:xfrm>
            <a:off x="4337823" y="2910467"/>
            <a:ext cx="4906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097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9B8E-5392-CFFB-D5A0-C1F7E9EEF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var – Local Variable Type Inference</a:t>
            </a:r>
            <a:br>
              <a:rPr lang="en-IN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BE52C-1731-64E6-0B1E-1E60FDB5C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10</a:t>
            </a:r>
            <a:r>
              <a:rPr lang="en-IN" sz="1700" dirty="0"/>
              <a:t> (standard)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Allows using var to declare local variables with inferred types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Syntax: var name = "John"; → compiler infers String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Reduces </a:t>
            </a:r>
            <a:r>
              <a:rPr lang="en-IN" sz="1700" b="1" dirty="0"/>
              <a:t>boilerplate</a:t>
            </a:r>
            <a:r>
              <a:rPr lang="en-IN" sz="1700" dirty="0"/>
              <a:t> for obvious types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Improves </a:t>
            </a:r>
            <a:r>
              <a:rPr lang="en-IN" sz="1700" b="1" dirty="0"/>
              <a:t>readability</a:t>
            </a:r>
            <a:r>
              <a:rPr lang="en-IN" sz="1700" dirty="0"/>
              <a:t> when the type is clear from context</a:t>
            </a:r>
          </a:p>
          <a:p>
            <a:pPr marL="0" indent="0">
              <a:buNone/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08C68-9BE5-E595-85D9-D09313787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82CADD-3289-FB6F-0555-3A63FFF34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8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6B09E4-97BE-A29C-7BFA-B606976493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50" r="4449" b="-1"/>
          <a:stretch>
            <a:fillRect/>
          </a:stretch>
        </p:blipFill>
        <p:spPr>
          <a:xfrm>
            <a:off x="1143937" y="643467"/>
            <a:ext cx="9904125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940292-6FBA-2930-862A-298BFAA5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6083E7-88FA-D08C-FE46-000FF36EA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https://</a:t>
            </a:r>
            <a:r>
              <a:rPr lang="en-US" dirty="0" err="1">
                <a:solidFill>
                  <a:srgbClr val="FFFFFF"/>
                </a:solidFill>
              </a:rPr>
              <a:t>www.linkedin.com</a:t>
            </a:r>
            <a:r>
              <a:rPr lang="en-US" dirty="0">
                <a:solidFill>
                  <a:srgbClr val="FFFFFF"/>
                </a:solidFill>
              </a:rPr>
              <a:t>/in/</a:t>
            </a:r>
            <a:r>
              <a:rPr lang="en-US" dirty="0" err="1">
                <a:solidFill>
                  <a:srgbClr val="FFFFFF"/>
                </a:solidFill>
              </a:rPr>
              <a:t>sumanth</a:t>
            </a:r>
            <a:r>
              <a:rPr lang="en-US" dirty="0">
                <a:solidFill>
                  <a:srgbClr val="FFFFFF"/>
                </a:solidFill>
              </a:rPr>
              <a:t>-k-</a:t>
            </a:r>
            <a:r>
              <a:rPr lang="en-US" dirty="0" err="1">
                <a:solidFill>
                  <a:srgbClr val="FFFFFF"/>
                </a:solidFill>
              </a:rPr>
              <a:t>srivarma</a:t>
            </a:r>
            <a:r>
              <a:rPr lang="en-US" dirty="0">
                <a:solidFill>
                  <a:srgbClr val="FFFFFF"/>
                </a:solidFill>
              </a:rPr>
              <a:t>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09613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6188BC-661A-091B-E63E-8CE2B9B87A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44" b="3892"/>
          <a:stretch>
            <a:fillRect/>
          </a:stretch>
        </p:blipFill>
        <p:spPr>
          <a:xfrm>
            <a:off x="1143970" y="643467"/>
            <a:ext cx="9904059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B7C826-6C32-240E-1EEB-7E071CA9C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80D762A-2022-D8B7-33D0-16DD00B2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17366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651B-12EA-503A-E9E5-3E87F7451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New String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94CA5-CFA8-106B-11B5-043378125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What: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Introduced in </a:t>
            </a:r>
            <a:r>
              <a:rPr lang="en-IN" sz="1700" b="1" dirty="0"/>
              <a:t>Java 11 (standard)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Added methods: </a:t>
            </a:r>
            <a:r>
              <a:rPr lang="en-IN" sz="1700" dirty="0" err="1"/>
              <a:t>isBlank</a:t>
            </a:r>
            <a:r>
              <a:rPr lang="en-IN" sz="1700" dirty="0"/>
              <a:t>(), lines(), strip(), </a:t>
            </a:r>
            <a:r>
              <a:rPr lang="en-IN" sz="1700" dirty="0" err="1"/>
              <a:t>stripLeading</a:t>
            </a:r>
            <a:r>
              <a:rPr lang="en-IN" sz="1700" dirty="0"/>
              <a:t>(), </a:t>
            </a:r>
            <a:r>
              <a:rPr lang="en-IN" sz="1700" dirty="0" err="1"/>
              <a:t>stripTrailing</a:t>
            </a:r>
            <a:r>
              <a:rPr lang="en-IN" sz="1700" dirty="0"/>
              <a:t>(), repeat()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700" b="1" dirty="0"/>
              <a:t>Why:</a:t>
            </a:r>
            <a:endParaRPr lang="en-IN" sz="1700" dirty="0"/>
          </a:p>
          <a:p>
            <a:pPr>
              <a:lnSpc>
                <a:spcPct val="150000"/>
              </a:lnSpc>
            </a:pPr>
            <a:r>
              <a:rPr lang="en-IN" sz="1700" dirty="0"/>
              <a:t>Simplifies common string operations without external libraries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Unicode-aware trimming (replaces trim())</a:t>
            </a:r>
          </a:p>
          <a:p>
            <a:pPr>
              <a:lnSpc>
                <a:spcPct val="150000"/>
              </a:lnSpc>
            </a:pPr>
            <a:r>
              <a:rPr lang="en-IN" sz="1700" dirty="0"/>
              <a:t>Enables cleaner code with fewer helper methods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7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56827-FB5F-7F11-9146-4E05F7108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https://www.linkedin.com/in/sumanth-k-srivarma/                                         Sumanth K 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93595-5792-21F2-F302-C43D7D548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8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E78DB4-33E4-6177-64AB-F155B03317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82" b="3043"/>
          <a:stretch>
            <a:fillRect/>
          </a:stretch>
        </p:blipFill>
        <p:spPr>
          <a:xfrm>
            <a:off x="1143929" y="643467"/>
            <a:ext cx="9904142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5C9DBB-581D-DE13-950C-2C19F4A4D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F1CAF77-D0EA-53B5-3230-8F67EDF3F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3692942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520B72-94C4-4ABB-AC64-A3382705B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4CBFD-D6E8-4E6A-8F66-1948BED33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3A48F9-D0B1-B663-70CF-5B864D11F0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27" b="4247"/>
          <a:stretch>
            <a:fillRect/>
          </a:stretch>
        </p:blipFill>
        <p:spPr>
          <a:xfrm>
            <a:off x="1143949" y="643467"/>
            <a:ext cx="9904101" cy="5571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160EC6-861E-B199-C0B2-FA80B47B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349513"/>
            <a:ext cx="779767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7B2B3C-3A75-304F-6652-D794142F9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354883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https://www.linkedin.com/in/sumanth-k-srivarma/                                         Sumanth K S</a:t>
            </a:r>
          </a:p>
        </p:txBody>
      </p:sp>
    </p:spTree>
    <p:extLst>
      <p:ext uri="{BB962C8B-B14F-4D97-AF65-F5344CB8AC3E}">
        <p14:creationId xmlns:p14="http://schemas.microsoft.com/office/powerpoint/2010/main" val="291115855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4174</TotalTime>
  <Words>1042</Words>
  <Application>Microsoft Macintosh PowerPoint</Application>
  <PresentationFormat>Widescreen</PresentationFormat>
  <Paragraphs>152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Aptos</vt:lpstr>
      <vt:lpstr>Arial</vt:lpstr>
      <vt:lpstr>Century Gothic</vt:lpstr>
      <vt:lpstr>Wingdings 3</vt:lpstr>
      <vt:lpstr>Wisp</vt:lpstr>
      <vt:lpstr>Crafting clean Java</vt:lpstr>
      <vt:lpstr>PowerPoint Presentation</vt:lpstr>
      <vt:lpstr>What is Clean Java &amp; Why Refactor? </vt:lpstr>
      <vt:lpstr>var – Local Variable Type Inference </vt:lpstr>
      <vt:lpstr>PowerPoint Presentation</vt:lpstr>
      <vt:lpstr>PowerPoint Presentation</vt:lpstr>
      <vt:lpstr>New String methods</vt:lpstr>
      <vt:lpstr>PowerPoint Presentation</vt:lpstr>
      <vt:lpstr>PowerPoint Presentation</vt:lpstr>
      <vt:lpstr>PowerPoint Presentation</vt:lpstr>
      <vt:lpstr>PowerPoint Presentation</vt:lpstr>
      <vt:lpstr>Compact Number Formatting </vt:lpstr>
      <vt:lpstr>PowerPoint Presentation</vt:lpstr>
      <vt:lpstr>PowerPoint Presentation</vt:lpstr>
      <vt:lpstr>Enhanced switch Expressions </vt:lpstr>
      <vt:lpstr>PowerPoint Presentation</vt:lpstr>
      <vt:lpstr>PowerPoint Presentation</vt:lpstr>
      <vt:lpstr>Text blocks</vt:lpstr>
      <vt:lpstr>PowerPoint Presentation</vt:lpstr>
      <vt:lpstr>Records</vt:lpstr>
      <vt:lpstr>Pattern Matching for instanceof  </vt:lpstr>
      <vt:lpstr>PowerPoint Presentation</vt:lpstr>
      <vt:lpstr>Sealed Types </vt:lpstr>
      <vt:lpstr>Pattern Matching for switch  </vt:lpstr>
      <vt:lpstr>PowerPoint Presentation</vt:lpstr>
      <vt:lpstr>PowerPoint Presentation</vt:lpstr>
      <vt:lpstr>Stream Gatherers 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Sumanth SRIVARMA</dc:creator>
  <cp:lastModifiedBy>Sumanth SRIVARMA</cp:lastModifiedBy>
  <cp:revision>13</cp:revision>
  <dcterms:created xsi:type="dcterms:W3CDTF">2025-07-09T11:19:47Z</dcterms:created>
  <dcterms:modified xsi:type="dcterms:W3CDTF">2025-07-12T08:55:58Z</dcterms:modified>
</cp:coreProperties>
</file>

<file path=docProps/thumbnail.jpeg>
</file>